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9" r:id="rId3"/>
    <p:sldId id="268" r:id="rId4"/>
    <p:sldId id="270" r:id="rId5"/>
    <p:sldId id="271" r:id="rId6"/>
    <p:sldId id="272" r:id="rId7"/>
    <p:sldId id="273" r:id="rId8"/>
    <p:sldId id="274" r:id="rId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85" autoAdjust="0"/>
    <p:restoredTop sz="94724" autoAdjust="0"/>
  </p:normalViewPr>
  <p:slideViewPr>
    <p:cSldViewPr>
      <p:cViewPr varScale="1">
        <p:scale>
          <a:sx n="95" d="100"/>
          <a:sy n="95" d="100"/>
        </p:scale>
        <p:origin x="-1608" y="-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AFE9E3C-9663-4EF8-A3DF-650A68BAC81B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C2C839C-9228-4F2C-B0EE-E989075D8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1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3FE1146-354F-480B-9912-BA7962E16F80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299B72F-394C-409F-B69A-0FB9480F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6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56C-B25F-40BC-8330-736C8D15DE09}" type="datetime1">
              <a:rPr lang="en-US" smtClean="0"/>
              <a:t>4/1/2013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F2DB-F74A-491F-87AB-F19D124681AE}" type="datetime1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8711-4810-489D-80DD-EB970D8FF69E}" type="datetime1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D4F5B-31E9-4774-9DB5-99589F519E7B}" type="datetime1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FAC-09D5-4A0A-9829-4F01C6FD7C35}" type="datetime1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6EED-982A-4B03-8024-829DF29C5257}" type="datetime1">
              <a:rPr lang="en-US" smtClean="0"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A41B-B82B-46BE-96B4-B8CA7507F71C}" type="datetime1">
              <a:rPr lang="en-US" smtClean="0"/>
              <a:t>4/1/2013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B995-BD06-45D3-9045-6FED8A3D9FA1}" type="datetime1">
              <a:rPr lang="en-US" smtClean="0"/>
              <a:t>4/1/2013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FD75-121C-4BBF-A3EB-7B4A00EC560D}" type="datetime1">
              <a:rPr lang="en-US" smtClean="0"/>
              <a:t>4/1/2013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81A9-B2A5-4FE3-9BA4-04E4D51A2618}" type="datetime1">
              <a:rPr lang="en-US" smtClean="0"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D94B-3E42-4DE9-B41D-47AD8023E0D4}" type="datetime1">
              <a:rPr lang="en-US" smtClean="0"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ADE70C-E70E-47D9-B364-0CE6FDCDE9CD}" type="datetime1">
              <a:rPr lang="en-US" smtClean="0"/>
              <a:t>4/1/2013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://www.ncdc.noaa.go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39934" y="5257800"/>
            <a:ext cx="2598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Data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" r="3548" b="40088"/>
          <a:stretch/>
        </p:blipFill>
        <p:spPr bwMode="auto">
          <a:xfrm>
            <a:off x="1404939" y="1929897"/>
            <a:ext cx="6109438" cy="340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19200" y="1143000"/>
            <a:ext cx="64770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Schedule forecasting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2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60"/>
    </mc:Choice>
    <mc:Fallback>
      <p:transition spd="slow" advTm="3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smtClean="0"/>
              <a:t>Obtain data</a:t>
            </a:r>
            <a:endParaRPr lang="en-US" sz="7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Go to </a:t>
            </a:r>
            <a:r>
              <a:rPr lang="en-US" sz="2400" dirty="0">
                <a:hlinkClick r:id="rId4"/>
              </a:rPr>
              <a:t>http://www.ncdc.noaa.gov</a:t>
            </a:r>
            <a:r>
              <a:rPr lang="en-US" sz="2400" dirty="0" smtClean="0">
                <a:hlinkClick r:id="rId4"/>
              </a:rPr>
              <a:t>/</a:t>
            </a:r>
            <a:r>
              <a:rPr lang="en-US" sz="2400" dirty="0" smtClean="0"/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Then: “Most Popular Data”.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Then: Item #8 “ U.S. Annual Climatological Summary”.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Then: “Individual Station”.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Then: (1) Enter nearest city to the site. (2) Select “Monthly Summaries GHCND. (3) Click the “Search” button.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Then: Select the station with the ‘best’ data – usually the largest airport. Note the available data dates. Click on “Add to cart”.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In the “View/Edit Your Cart” supply the “output date range” – usually 01Jan to 31Dec of the available full years.  Select CSV for output format.  Click “continue”.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Expand the “Computed” checkbox and select DP01.  Click “Continue”.  Add your email address and then “Submit Order”.  Your data should arrive shortly.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6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09"/>
    </mc:Choice>
    <mc:Fallback>
      <p:transition spd="slow" advTm="166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Process Data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59" y="1676400"/>
            <a:ext cx="8229600" cy="42672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Your file will be listed on the green bar near the top of the email.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30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Open  the </a:t>
            </a:r>
            <a:r>
              <a:rPr lang="en-US" sz="3000" dirty="0" err="1" smtClean="0"/>
              <a:t>csv</a:t>
            </a:r>
            <a:r>
              <a:rPr lang="en-US" sz="3000" dirty="0" smtClean="0"/>
              <a:t> file – see RawData.jpg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30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Add two columns – one for year and one for month.  Use the ‘left’ and ‘mid’ functions to populate the columns – see ModData.jpg.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30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Insert a pivot table – see Pivot.jpg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30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Determine the mean and standard deviations for the months.  Use a ‘Z’ value of 1.28 to determine the P10 and P90 values – see Table.jpg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30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Round the mean, P10, and P90 to get your ‘min’, ‘</a:t>
            </a:r>
            <a:r>
              <a:rPr lang="en-US" sz="3000" dirty="0" err="1" smtClean="0"/>
              <a:t>lik</a:t>
            </a:r>
            <a:r>
              <a:rPr lang="en-US" sz="3000" dirty="0" smtClean="0"/>
              <a:t>’, and ‘max’ values – see Table.jpg.</a:t>
            </a:r>
            <a:endParaRPr lang="en-US" sz="3000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28"/>
    </mc:Choice>
    <mc:Fallback>
      <p:transition spd="slow" advTm="11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Charts – days of rain</a:t>
            </a:r>
            <a:endParaRPr lang="en-US" sz="6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50609"/>
            <a:ext cx="1859280" cy="44703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881" y="1473243"/>
            <a:ext cx="3352800" cy="2031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91350"/>
            <a:ext cx="1752600" cy="4452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3810000"/>
            <a:ext cx="3358081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5867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RawData.jpg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5867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ModData.jpg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3429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Pivot.jpg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5867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Table.jpg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43"/>
    </mc:Choice>
    <mc:Fallback>
      <p:transition spd="slow" advTm="9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Analyze Data</a:t>
            </a:r>
            <a:endParaRPr lang="en-US" sz="6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2858981" cy="2971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0"/>
            <a:ext cx="2743200" cy="2890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4419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65 Year Totals &amp; Trend line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4419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 Year Totals &amp; Trend line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4800600"/>
            <a:ext cx="7332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Since slope of the trend line for the last 21 years is decidedly different than the trend line for the 65 year range, it is recommended that you re-run the process on the last 21 years (1992-2012) and compare the differences.  It is not recommended that you use less than 20 years of data in developing your ‘Table’.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0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64"/>
    </mc:Choice>
    <mc:Fallback>
      <p:transition spd="slow" advTm="66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Analysis continued</a:t>
            </a:r>
            <a:endParaRPr lang="en-US" sz="6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95400"/>
            <a:ext cx="5356754" cy="3793636"/>
          </a:xfrm>
        </p:spPr>
      </p:pic>
      <p:sp>
        <p:nvSpPr>
          <p:cNvPr id="12" name="TextBox 11"/>
          <p:cNvSpPr txBox="1"/>
          <p:nvPr/>
        </p:nvSpPr>
        <p:spPr>
          <a:xfrm>
            <a:off x="990600" y="51054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you will note, there is some slight variance between the two ranges.  Which to use is up to the planner.  Personally, I would use the 21 year range, but either would return values within the level of accuracy of the analysis.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3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48"/>
    </mc:Choice>
    <mc:Fallback>
      <p:transition spd="slow" advTm="3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Conclusion</a:t>
            </a:r>
            <a:endParaRPr lang="en-US" sz="6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51054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analysis of the data is sufficiently ‘normal’ to justify use of the Z table value and standard deviations in determining P10 and P90 values.  We are ‘reasonably’ confident in the values derived.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096000" cy="350361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8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96"/>
    </mc:Choice>
    <mc:Fallback>
      <p:transition spd="slow" advTm="2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Suggestions - caveats</a:t>
            </a:r>
            <a:endParaRPr lang="en-US" sz="6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6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Define a rain day.  No standard definition exists.  Here we used 0.1” or greater of daily rainfall as our definition (DP01).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Analyze your data.  You may not always have ‘acceptable’ data and should inform users if so.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This procedure is to be used with some other probabilistic analysis.  I suggest Primavera Risk Analyzer “Weather Module”.  Using a Weather Allowance activity that can be ‘risked’, in lieu of a more rigorous analysis should only be used as a ‘last’ resort – better than nothing, but a poor substitute.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Define mitigating circumstances – make-up days, non-work days (Saturdays, Sundays, Holidays) that might reduce the impact of a rain day.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Should another metric be </a:t>
            </a:r>
            <a:r>
              <a:rPr lang="en-US" dirty="0" smtClean="0"/>
              <a:t>needed - </a:t>
            </a:r>
            <a:r>
              <a:rPr lang="en-US" dirty="0" smtClean="0"/>
              <a:t>say snowfall, temperature, wind speed, or a greater rainfall </a:t>
            </a:r>
            <a:r>
              <a:rPr lang="en-US" dirty="0" smtClean="0"/>
              <a:t>amount - </a:t>
            </a:r>
            <a:r>
              <a:rPr lang="en-US" dirty="0" smtClean="0"/>
              <a:t>this method should hold, </a:t>
            </a:r>
            <a:r>
              <a:rPr lang="en-US" dirty="0" smtClean="0"/>
              <a:t>though processing </a:t>
            </a:r>
            <a:r>
              <a:rPr lang="en-US" dirty="0" smtClean="0"/>
              <a:t>the data may be significantly more onerous.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8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719"/>
    </mc:Choice>
    <mc:Fallback>
      <p:transition spd="slow" advTm="275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5472</TotalTime>
  <Words>650</Words>
  <Application>Microsoft Office PowerPoint</Application>
  <PresentationFormat>On-screen Show (4:3)</PresentationFormat>
  <Paragraphs>55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Apex</vt:lpstr>
      <vt:lpstr>Schedule forecasting</vt:lpstr>
      <vt:lpstr>Obtain data</vt:lpstr>
      <vt:lpstr>Process Data</vt:lpstr>
      <vt:lpstr>Charts – days of rain</vt:lpstr>
      <vt:lpstr>Analyze Data</vt:lpstr>
      <vt:lpstr>Analysis continued</vt:lpstr>
      <vt:lpstr>Conclusion</vt:lpstr>
      <vt:lpstr>Suggestions - caveats</vt:lpstr>
    </vt:vector>
  </TitlesOfParts>
  <Company>Intercede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Schedule Forecasting  –  a methodology</dc:title>
  <dc:creator>Dennis Read Hanks</dc:creator>
  <cp:lastModifiedBy>Dennis Read Hanks</cp:lastModifiedBy>
  <cp:revision>134</cp:revision>
  <cp:lastPrinted>2012-04-27T19:18:45Z</cp:lastPrinted>
  <dcterms:created xsi:type="dcterms:W3CDTF">2012-03-13T20:10:48Z</dcterms:created>
  <dcterms:modified xsi:type="dcterms:W3CDTF">2013-04-01T15:07:56Z</dcterms:modified>
</cp:coreProperties>
</file>